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0"/>
  </p:notesMasterIdLst>
  <p:handoutMasterIdLst>
    <p:handoutMasterId r:id="rId21"/>
  </p:handoutMasterIdLst>
  <p:sldIdLst>
    <p:sldId id="256" r:id="rId7"/>
    <p:sldId id="260" r:id="rId8"/>
    <p:sldId id="261" r:id="rId9"/>
    <p:sldId id="268" r:id="rId10"/>
    <p:sldId id="259" r:id="rId11"/>
    <p:sldId id="264" r:id="rId12"/>
    <p:sldId id="275" r:id="rId13"/>
    <p:sldId id="276" r:id="rId14"/>
    <p:sldId id="277" r:id="rId15"/>
    <p:sldId id="278" r:id="rId16"/>
    <p:sldId id="279" r:id="rId17"/>
    <p:sldId id="274" r:id="rId18"/>
    <p:sldId id="267" r:id="rId19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73" d="100"/>
          <a:sy n="73" d="100"/>
        </p:scale>
        <p:origin x="402" y="6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2/17/2016 9:30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2/17/2016 9:30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=""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en Azure (III)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18283" y="1210951"/>
            <a:ext cx="11888047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R="0" lvl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solidFill>
                  <a:schemeClr val="bg1"/>
                </a:solidFill>
                <a:latin typeface="+mj-lt"/>
              </a:defRPr>
            </a:lvl1pPr>
            <a:lvl2pPr marL="342891" marR="0" lvl="1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solidFill>
                  <a:schemeClr val="bg1"/>
                </a:solidFill>
              </a:defRPr>
            </a:lvl2pPr>
            <a:lvl3pPr marL="800080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solidFill>
                  <a:schemeClr val="bg1"/>
                </a:solidFill>
              </a:defRPr>
            </a:lvl3pPr>
            <a:lvl4pPr marL="1028674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4pPr>
            <a:lvl5pPr marL="1257269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5pPr>
            <a:lvl6pPr marL="256497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33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695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05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ES" sz="2400" dirty="0" smtClean="0">
                <a:latin typeface="+mn-lt"/>
              </a:rPr>
              <a:t>Modificación del manifiesto</a:t>
            </a:r>
            <a:endParaRPr lang="es-ES" sz="2400" dirty="0">
              <a:latin typeface="+mn-lt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26244" y="2112058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white"/>
                </a:solidFill>
              </a:rPr>
              <a:t>Para tener disponibles los </a:t>
            </a:r>
            <a:r>
              <a:rPr lang="es-ES" dirty="0" err="1" smtClean="0">
                <a:solidFill>
                  <a:prstClr val="white"/>
                </a:solidFill>
              </a:rPr>
              <a:t>claims</a:t>
            </a:r>
            <a:r>
              <a:rPr lang="es-ES" dirty="0" smtClean="0">
                <a:solidFill>
                  <a:prstClr val="white"/>
                </a:solidFill>
              </a:rPr>
              <a:t> de pertenencia a grupos de seguridad, se debe modificar el manifiesto de la aplicación que realiza la autenticación, ya que los </a:t>
            </a:r>
            <a:r>
              <a:rPr lang="es-ES" dirty="0" err="1" smtClean="0">
                <a:solidFill>
                  <a:prstClr val="white"/>
                </a:solidFill>
              </a:rPr>
              <a:t>claims</a:t>
            </a:r>
            <a:r>
              <a:rPr lang="es-ES" dirty="0" smtClean="0">
                <a:solidFill>
                  <a:prstClr val="white"/>
                </a:solidFill>
              </a:rPr>
              <a:t> viajan en el </a:t>
            </a:r>
            <a:r>
              <a:rPr lang="es-ES" dirty="0" err="1" smtClean="0">
                <a:solidFill>
                  <a:prstClr val="white"/>
                </a:solidFill>
              </a:rPr>
              <a:t>token</a:t>
            </a:r>
            <a:r>
              <a:rPr lang="es-ES" dirty="0" smtClean="0">
                <a:solidFill>
                  <a:prstClr val="white"/>
                </a:solidFill>
              </a:rPr>
              <a:t>.</a:t>
            </a:r>
            <a:endParaRPr lang="es-ES" dirty="0">
              <a:solidFill>
                <a:prstClr val="white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4" y="3402012"/>
            <a:ext cx="4191000" cy="1314450"/>
          </a:xfrm>
          <a:prstGeom prst="rect">
            <a:avLst/>
          </a:prstGeom>
        </p:spPr>
      </p:pic>
      <p:sp>
        <p:nvSpPr>
          <p:cNvPr id="5" name="Flecha izquierda 4"/>
          <p:cNvSpPr/>
          <p:nvPr/>
        </p:nvSpPr>
        <p:spPr bwMode="auto">
          <a:xfrm>
            <a:off x="4961331" y="3497262"/>
            <a:ext cx="1027513" cy="228600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256731" y="3297630"/>
            <a:ext cx="392311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 err="1" smtClean="0">
                <a:solidFill>
                  <a:schemeClr val="bg1"/>
                </a:solidFill>
              </a:rPr>
              <a:t>groupMembershipClaims</a:t>
            </a:r>
            <a:endParaRPr lang="es-ES" sz="2400" dirty="0" smtClean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314312" y="4316877"/>
            <a:ext cx="251460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 err="1" smtClean="0">
                <a:solidFill>
                  <a:schemeClr val="bg1"/>
                </a:solidFill>
              </a:rPr>
              <a:t>SecurityGroup</a:t>
            </a:r>
            <a:endParaRPr lang="es-ES" sz="24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 smtClean="0">
                <a:solidFill>
                  <a:schemeClr val="bg1"/>
                </a:solidFill>
              </a:rPr>
              <a:t>  (seguridad)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893844" y="4350435"/>
            <a:ext cx="3962400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 smtClean="0">
                <a:solidFill>
                  <a:schemeClr val="bg1"/>
                </a:solidFill>
              </a:rPr>
              <a:t>	      </a:t>
            </a:r>
            <a:r>
              <a:rPr lang="es-ES" sz="2400" dirty="0" err="1" smtClean="0">
                <a:solidFill>
                  <a:schemeClr val="bg1"/>
                </a:solidFill>
              </a:rPr>
              <a:t>All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 smtClean="0">
                <a:solidFill>
                  <a:schemeClr val="bg1"/>
                </a:solidFill>
              </a:rPr>
              <a:t>(seguridad y distribución)</a:t>
            </a:r>
          </a:p>
        </p:txBody>
      </p:sp>
      <p:sp>
        <p:nvSpPr>
          <p:cNvPr id="12" name="Flecha izquierda 11"/>
          <p:cNvSpPr/>
          <p:nvPr/>
        </p:nvSpPr>
        <p:spPr bwMode="auto">
          <a:xfrm rot="18330074">
            <a:off x="6360882" y="4015800"/>
            <a:ext cx="619733" cy="228600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lecha izquierda 12"/>
          <p:cNvSpPr/>
          <p:nvPr/>
        </p:nvSpPr>
        <p:spPr bwMode="auto">
          <a:xfrm rot="13517982">
            <a:off x="8968199" y="4025371"/>
            <a:ext cx="700952" cy="228600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952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21844" y="677862"/>
            <a:ext cx="5029200" cy="917575"/>
          </a:xfrm>
        </p:spPr>
        <p:txBody>
          <a:bodyPr/>
          <a:lstStyle/>
          <a:p>
            <a:r>
              <a:rPr lang="es-ES" dirty="0" smtClean="0"/>
              <a:t>¿Un poco de C#?</a:t>
            </a:r>
            <a:endParaRPr lang="es-ES" dirty="0"/>
          </a:p>
        </p:txBody>
      </p:sp>
      <p:pic>
        <p:nvPicPr>
          <p:cNvPr id="2050" name="Picture 2" descr="http://www.algemeiner.com/wp-content/uploads/2012/06/Computer-Source-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44" y="1973262"/>
            <a:ext cx="5334000" cy="3657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95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smtClean="0"/>
              <a:t>aka.ms/DOTNETT3S3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  <p:sp>
        <p:nvSpPr>
          <p:cNvPr id="7" name="CuadroTexto 6"/>
          <p:cNvSpPr txBox="1"/>
          <p:nvPr/>
        </p:nvSpPr>
        <p:spPr>
          <a:xfrm>
            <a:off x="350044" y="3649662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prstClr val="white"/>
                </a:solidFill>
              </a:rPr>
              <a:t>Código fuente disponible en http://goo.gl/eJs3na</a:t>
            </a:r>
            <a:endParaRPr lang="es-ES"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3844" y="3829419"/>
            <a:ext cx="7542973" cy="1572844"/>
          </a:xfrm>
        </p:spPr>
        <p:txBody>
          <a:bodyPr/>
          <a:lstStyle/>
          <a:p>
            <a:pPr lvl="0"/>
            <a:r>
              <a:rPr lang="en-US" dirty="0" smtClean="0"/>
              <a:t>Juan Cuello Rubio</a:t>
            </a:r>
            <a:endParaRPr lang="en-US" dirty="0"/>
          </a:p>
          <a:p>
            <a:pPr lvl="0"/>
            <a:r>
              <a:rPr lang="en-US" dirty="0" err="1" smtClean="0"/>
              <a:t>Responsable</a:t>
            </a:r>
            <a:r>
              <a:rPr lang="en-US" dirty="0" smtClean="0"/>
              <a:t> de </a:t>
            </a:r>
            <a:r>
              <a:rPr lang="en-US" dirty="0" err="1" smtClean="0"/>
              <a:t>Movilidad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Pasiona</a:t>
            </a:r>
            <a:r>
              <a:rPr lang="en-US" dirty="0" smtClean="0"/>
              <a:t> Consulting S.L.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      @</a:t>
            </a:r>
            <a:r>
              <a:rPr lang="en-US" dirty="0" err="1" smtClean="0"/>
              <a:t>jcuellorubio</a:t>
            </a:r>
            <a:r>
              <a:rPr lang="en-US" dirty="0" smtClean="0"/>
              <a:t>       jcuello@pasiona.com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http://aka.ms/DOTNETT3S3</a:t>
            </a: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  <p:pic>
        <p:nvPicPr>
          <p:cNvPr id="6" name="Picture 2" descr="C:\Users\Disseny\Desktop\twitter-bird-dark-bgs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4" y="4756744"/>
            <a:ext cx="7366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4388644" y="6240462"/>
            <a:ext cx="256844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s-ES" i="1" dirty="0">
                <a:solidFill>
                  <a:schemeClr val="bg1"/>
                </a:solidFill>
                <a:latin typeface="Helvetica-Light"/>
              </a:rPr>
              <a:t>Be software </a:t>
            </a:r>
            <a:r>
              <a:rPr lang="es-ES" i="1" dirty="0" err="1">
                <a:solidFill>
                  <a:schemeClr val="bg1"/>
                </a:solidFill>
                <a:latin typeface="Helvetica-Light"/>
              </a:rPr>
              <a:t>my</a:t>
            </a:r>
            <a:r>
              <a:rPr lang="es-ES" i="1" dirty="0">
                <a:solidFill>
                  <a:schemeClr val="bg1"/>
                </a:solidFill>
                <a:latin typeface="Helvetica-Light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Helvetica-Light"/>
              </a:rPr>
              <a:t>friend</a:t>
            </a:r>
            <a:endParaRPr lang="es-ES" i="1" dirty="0">
              <a:solidFill>
                <a:schemeClr val="bg1"/>
              </a:solidFill>
              <a:latin typeface="Helvetica-Light"/>
            </a:endParaRPr>
          </a:p>
        </p:txBody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70" y="1744662"/>
            <a:ext cx="7009440" cy="1837298"/>
          </a:xfrm>
        </p:spPr>
        <p:txBody>
          <a:bodyPr/>
          <a:lstStyle/>
          <a:p>
            <a:r>
              <a:rPr lang="es-ES" dirty="0" smtClean="0"/>
              <a:t>Xamarin en aplicaciones corporativas con Azure</a:t>
            </a:r>
            <a:endParaRPr lang="es-E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3844" y="3829419"/>
            <a:ext cx="7542973" cy="1572844"/>
          </a:xfrm>
        </p:spPr>
        <p:txBody>
          <a:bodyPr/>
          <a:lstStyle/>
          <a:p>
            <a:pPr lvl="0"/>
            <a:r>
              <a:rPr lang="en-US" dirty="0" smtClean="0"/>
              <a:t>Juan Cuello Rubio</a:t>
            </a:r>
            <a:endParaRPr lang="en-US" dirty="0"/>
          </a:p>
          <a:p>
            <a:pPr lvl="0"/>
            <a:r>
              <a:rPr lang="en-US" dirty="0" err="1" smtClean="0"/>
              <a:t>Responsable</a:t>
            </a:r>
            <a:r>
              <a:rPr lang="en-US" dirty="0" smtClean="0"/>
              <a:t> de </a:t>
            </a:r>
            <a:r>
              <a:rPr lang="en-US" dirty="0" err="1" smtClean="0"/>
              <a:t>Movilidad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Pasiona</a:t>
            </a:r>
            <a:r>
              <a:rPr lang="en-US" dirty="0" smtClean="0"/>
              <a:t> Consulting S.L.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      @</a:t>
            </a:r>
            <a:r>
              <a:rPr lang="en-US" dirty="0" err="1" smtClean="0"/>
              <a:t>jcuellorubio</a:t>
            </a:r>
            <a:r>
              <a:rPr lang="en-US" dirty="0" smtClean="0"/>
              <a:t>       jcuello@pasiona.com</a:t>
            </a:r>
            <a:endParaRPr lang="en-US" dirty="0"/>
          </a:p>
        </p:txBody>
      </p:sp>
      <p:pic>
        <p:nvPicPr>
          <p:cNvPr id="8" name="Picture 2" descr="C:\Users\Disseny\Desktop\twitter-bird-dark-bgs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4" y="4756744"/>
            <a:ext cx="7366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54844" y="1229305"/>
            <a:ext cx="11887199" cy="5207579"/>
          </a:xfrm>
        </p:spPr>
        <p:txBody>
          <a:bodyPr/>
          <a:lstStyle/>
          <a:p>
            <a:pPr lvl="0"/>
            <a:r>
              <a:rPr lang="es-ES" dirty="0" smtClean="0"/>
              <a:t>Introducción</a:t>
            </a:r>
          </a:p>
          <a:p>
            <a:pPr lvl="1"/>
            <a:r>
              <a:rPr lang="es-ES" dirty="0" smtClean="0"/>
              <a:t>	Contexto del proyecto</a:t>
            </a:r>
          </a:p>
          <a:p>
            <a:pPr lvl="1"/>
            <a:r>
              <a:rPr lang="es-ES" dirty="0"/>
              <a:t>	</a:t>
            </a:r>
            <a:r>
              <a:rPr lang="es-ES" dirty="0" smtClean="0"/>
              <a:t>Conceptos </a:t>
            </a:r>
            <a:r>
              <a:rPr lang="es-ES" dirty="0"/>
              <a:t>básicos y </a:t>
            </a:r>
            <a:r>
              <a:rPr lang="es-ES" dirty="0" smtClean="0"/>
              <a:t>tecnologías</a:t>
            </a:r>
          </a:p>
          <a:p>
            <a:pPr lvl="0"/>
            <a:r>
              <a:rPr lang="es-ES" dirty="0" smtClean="0"/>
              <a:t>Escenario</a:t>
            </a:r>
          </a:p>
          <a:p>
            <a:pPr lvl="1"/>
            <a:r>
              <a:rPr lang="es-ES" dirty="0" smtClean="0"/>
              <a:t>	Arquitectura del sistema</a:t>
            </a:r>
          </a:p>
          <a:p>
            <a:pPr lvl="1"/>
            <a:r>
              <a:rPr lang="es-ES" dirty="0" smtClean="0"/>
              <a:t>	Configuración en Azure: Integración y permisos</a:t>
            </a:r>
          </a:p>
          <a:p>
            <a:pPr lvl="0"/>
            <a:r>
              <a:rPr lang="es-ES" dirty="0" smtClean="0"/>
              <a:t>Un poco de código</a:t>
            </a:r>
          </a:p>
          <a:p>
            <a:pPr lvl="1"/>
            <a:r>
              <a:rPr lang="es-ES" dirty="0" smtClean="0"/>
              <a:t>	Implementación del </a:t>
            </a:r>
            <a:r>
              <a:rPr lang="es-ES" dirty="0" err="1" smtClean="0"/>
              <a:t>backend</a:t>
            </a:r>
            <a:endParaRPr lang="es-ES" dirty="0" smtClean="0"/>
          </a:p>
          <a:p>
            <a:pPr lvl="1"/>
            <a:r>
              <a:rPr lang="es-ES" dirty="0"/>
              <a:t>	</a:t>
            </a:r>
            <a:r>
              <a:rPr lang="es-ES" dirty="0" smtClean="0"/>
              <a:t>Implementación en Xamarin</a:t>
            </a:r>
            <a:endParaRPr lang="es-ES" dirty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844" y="373062"/>
            <a:ext cx="11885618" cy="990600"/>
          </a:xfrm>
        </p:spPr>
        <p:txBody>
          <a:bodyPr/>
          <a:lstStyle/>
          <a:p>
            <a:r>
              <a:rPr lang="es-ES" dirty="0" smtClean="0"/>
              <a:t>Contexto del proyecto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73844" y="1442600"/>
            <a:ext cx="115824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solidFill>
                  <a:schemeClr val="bg1"/>
                </a:solidFill>
              </a:rPr>
              <a:t>La idea principal se </a:t>
            </a:r>
            <a:r>
              <a:rPr lang="es-ES" sz="2400" dirty="0" smtClean="0">
                <a:solidFill>
                  <a:schemeClr val="bg1"/>
                </a:solidFill>
              </a:rPr>
              <a:t>basa en disponer de una aplicación multiplataforma que se integre con la infraestructura corporativa en la nube y </a:t>
            </a:r>
            <a:r>
              <a:rPr lang="es-ES" sz="2400" dirty="0" err="1" smtClean="0">
                <a:solidFill>
                  <a:schemeClr val="bg1"/>
                </a:solidFill>
              </a:rPr>
              <a:t>on-premise</a:t>
            </a:r>
            <a:r>
              <a:rPr lang="es-ES" sz="2400" dirty="0" smtClean="0">
                <a:solidFill>
                  <a:schemeClr val="bg1"/>
                </a:solidFill>
              </a:rPr>
              <a:t> para consumir todos los servicios.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11" name="Picture 4" descr="http://blogs.itpro.es/eduardocloud/files/2014/12/entrada-sol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00" y="3469273"/>
            <a:ext cx="244827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ás 12"/>
          <p:cNvSpPr/>
          <p:nvPr/>
        </p:nvSpPr>
        <p:spPr>
          <a:xfrm>
            <a:off x="3474244" y="4417437"/>
            <a:ext cx="648072" cy="720080"/>
          </a:xfrm>
          <a:prstGeom prst="mathPlu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ás 13"/>
          <p:cNvSpPr/>
          <p:nvPr/>
        </p:nvSpPr>
        <p:spPr>
          <a:xfrm>
            <a:off x="6924170" y="4373716"/>
            <a:ext cx="648072" cy="720080"/>
          </a:xfrm>
          <a:prstGeom prst="mathPlu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0" descr="http://nicholasventimiglia.com/assets/img/Xamar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423" y="39776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nes.es.sftcdn.net/blog/es/2014/04/Office-365-664x37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05" y="4930172"/>
            <a:ext cx="2461575" cy="138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3.bp.blogspot.com/-yKvSu-Fjk2M/VCnOZLDdzZI/AAAAAAAAC1U/Kh2wyZiV4Ls/s1600/Logo-WebAp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644" y="3977672"/>
            <a:ext cx="2708828" cy="180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590014" y="3349808"/>
            <a:ext cx="2286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u="sng" dirty="0">
                <a:solidFill>
                  <a:schemeClr val="bg1"/>
                </a:solidFill>
              </a:rPr>
              <a:t>En el bolsillo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634988" y="2775938"/>
            <a:ext cx="2286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u="sng" dirty="0">
                <a:solidFill>
                  <a:schemeClr val="bg1"/>
                </a:solidFill>
              </a:rPr>
              <a:t>En </a:t>
            </a:r>
            <a:r>
              <a:rPr lang="es-ES" sz="2400" u="sng" dirty="0" smtClean="0">
                <a:solidFill>
                  <a:schemeClr val="bg1"/>
                </a:solidFill>
              </a:rPr>
              <a:t>la nube</a:t>
            </a:r>
            <a:endParaRPr lang="es-ES" sz="2400" u="sng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8221623" y="3268662"/>
            <a:ext cx="2286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u="sng" dirty="0" smtClean="0">
                <a:solidFill>
                  <a:schemeClr val="bg1"/>
                </a:solidFill>
              </a:rPr>
              <a:t>On premise</a:t>
            </a:r>
            <a:endParaRPr lang="en-US" sz="2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Conceptos básicos y tecnologías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74607" y="1363662"/>
            <a:ext cx="11888047" cy="417345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R="0" lvl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solidFill>
                  <a:schemeClr val="bg1"/>
                </a:solidFill>
                <a:latin typeface="+mj-lt"/>
              </a:defRPr>
            </a:lvl1pPr>
            <a:lvl2pPr marL="342891" marR="0" lvl="1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solidFill>
                  <a:schemeClr val="bg1"/>
                </a:solidFill>
              </a:defRPr>
            </a:lvl2pPr>
            <a:lvl3pPr marL="800080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solidFill>
                  <a:schemeClr val="bg1"/>
                </a:solidFill>
              </a:defRPr>
            </a:lvl3pPr>
            <a:lvl4pPr marL="1028674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4pPr>
            <a:lvl5pPr marL="1257269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5pPr>
            <a:lvl6pPr marL="256497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33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695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05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ES" sz="2400" dirty="0" smtClean="0">
                <a:latin typeface="+mn-lt"/>
              </a:rPr>
              <a:t>Para ello utilizaremos:</a:t>
            </a:r>
          </a:p>
          <a:p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n-lt"/>
              </a:rPr>
              <a:t>Xamarin: Tecnología multiplataforma para Android, iOS, </a:t>
            </a:r>
            <a:r>
              <a:rPr lang="es-ES" sz="2400" dirty="0" err="1" smtClean="0">
                <a:latin typeface="+mn-lt"/>
              </a:rPr>
              <a:t>WPhone</a:t>
            </a:r>
            <a:r>
              <a:rPr lang="es-ES" sz="2400" dirty="0" smtClean="0">
                <a:latin typeface="+mn-lt"/>
              </a:rPr>
              <a:t> 8+ y UWP (10)</a:t>
            </a:r>
          </a:p>
          <a:p>
            <a:endParaRPr lang="es-ES" sz="24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n-lt"/>
              </a:rPr>
              <a:t>ADAL: Active </a:t>
            </a:r>
            <a:r>
              <a:rPr lang="es-ES" sz="2400" dirty="0" err="1" smtClean="0">
                <a:latin typeface="+mn-lt"/>
              </a:rPr>
              <a:t>Directory</a:t>
            </a:r>
            <a:r>
              <a:rPr lang="es-ES" sz="2400" dirty="0" smtClean="0">
                <a:latin typeface="+mn-lt"/>
              </a:rPr>
              <a:t> </a:t>
            </a:r>
            <a:r>
              <a:rPr lang="es-ES" sz="2400" dirty="0" err="1" smtClean="0">
                <a:latin typeface="+mn-lt"/>
              </a:rPr>
              <a:t>Authentication</a:t>
            </a:r>
            <a:r>
              <a:rPr lang="es-ES" sz="2400" dirty="0" smtClean="0">
                <a:latin typeface="+mn-lt"/>
              </a:rPr>
              <a:t>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 smtClean="0">
                <a:latin typeface="+mn-lt"/>
              </a:rPr>
              <a:t>WebApi</a:t>
            </a:r>
            <a:r>
              <a:rPr lang="es-ES" sz="2400" dirty="0" smtClean="0">
                <a:latin typeface="+mn-lt"/>
              </a:rPr>
              <a:t>: Plataforma para creación de aplicaciones </a:t>
            </a:r>
            <a:r>
              <a:rPr lang="es-ES" sz="2400" dirty="0" err="1" smtClean="0">
                <a:latin typeface="+mn-lt"/>
              </a:rPr>
              <a:t>RESTful</a:t>
            </a:r>
            <a:endParaRPr lang="es-ES" sz="24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+mn-lt"/>
              </a:rPr>
              <a:t>Microsoft </a:t>
            </a:r>
            <a:r>
              <a:rPr lang="es-ES" sz="2400" dirty="0" err="1" smtClean="0">
                <a:latin typeface="+mn-lt"/>
              </a:rPr>
              <a:t>Graph</a:t>
            </a:r>
            <a:r>
              <a:rPr lang="es-ES" sz="2400" dirty="0" smtClean="0">
                <a:latin typeface="+mn-lt"/>
              </a:rPr>
              <a:t>: API </a:t>
            </a:r>
            <a:r>
              <a:rPr lang="es-ES" sz="2400" dirty="0" err="1" smtClean="0">
                <a:latin typeface="+mn-lt"/>
              </a:rPr>
              <a:t>Rest</a:t>
            </a:r>
            <a:r>
              <a:rPr lang="es-ES" sz="2400" dirty="0" smtClean="0">
                <a:latin typeface="+mn-lt"/>
              </a:rPr>
              <a:t> para acceso unificado a Azure (AD, Drive, Office365…)</a:t>
            </a:r>
          </a:p>
          <a:p>
            <a:endParaRPr lang="es-E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del sistema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74607" y="1263002"/>
            <a:ext cx="11888047" cy="125572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R="0" lvl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solidFill>
                  <a:schemeClr val="bg1"/>
                </a:solidFill>
                <a:latin typeface="+mj-lt"/>
              </a:defRPr>
            </a:lvl1pPr>
            <a:lvl2pPr marL="342891" marR="0" lvl="1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solidFill>
                  <a:schemeClr val="bg1"/>
                </a:solidFill>
              </a:defRPr>
            </a:lvl2pPr>
            <a:lvl3pPr marL="800080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solidFill>
                  <a:schemeClr val="bg1"/>
                </a:solidFill>
              </a:defRPr>
            </a:lvl3pPr>
            <a:lvl4pPr marL="1028674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4pPr>
            <a:lvl5pPr marL="1257269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5pPr>
            <a:lvl6pPr marL="256497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33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695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05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ES" sz="2400" dirty="0" smtClean="0">
                <a:latin typeface="+mn-lt"/>
              </a:rPr>
              <a:t>Básicamente, una aplicación cliente en Xamarin se autenticará una sola vez en Azure y podrá utilizar todos los recursos vinculados, ya sean en la nube o </a:t>
            </a:r>
            <a:r>
              <a:rPr lang="es-ES" sz="2400" dirty="0" err="1" smtClean="0">
                <a:latin typeface="+mn-lt"/>
              </a:rPr>
              <a:t>on-premise</a:t>
            </a:r>
            <a:r>
              <a:rPr lang="es-ES" sz="2400" dirty="0" smtClean="0">
                <a:latin typeface="+mn-lt"/>
              </a:rPr>
              <a:t>.</a:t>
            </a:r>
          </a:p>
          <a:p>
            <a:endParaRPr lang="es-ES" sz="2400" dirty="0">
              <a:latin typeface="+mn-lt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724805" y="2201862"/>
            <a:ext cx="7344750" cy="37671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defPPr>
              <a:defRPr lang="en-US"/>
            </a:defPPr>
            <a:lvl1pPr marR="0" lvl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solidFill>
                  <a:schemeClr val="bg1"/>
                </a:solidFill>
              </a:defRPr>
            </a:lvl1pPr>
            <a:lvl2pPr marL="342891" marR="0" lvl="1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solidFill>
                  <a:schemeClr val="bg1"/>
                </a:solidFill>
              </a:defRPr>
            </a:lvl2pPr>
            <a:lvl3pPr marL="800080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solidFill>
                  <a:schemeClr val="bg1"/>
                </a:solidFill>
              </a:defRPr>
            </a:lvl3pPr>
            <a:lvl4pPr marL="1028674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4pPr>
            <a:lvl5pPr marL="1257269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5pPr>
            <a:lvl6pPr marL="256497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33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695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05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Los clientes utilizarán Xamarin + ADAL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El </a:t>
            </a:r>
            <a:r>
              <a:rPr lang="es-ES" dirty="0" err="1" smtClean="0"/>
              <a:t>backend</a:t>
            </a:r>
            <a:r>
              <a:rPr lang="es-ES" dirty="0" smtClean="0"/>
              <a:t> será </a:t>
            </a:r>
            <a:r>
              <a:rPr lang="es-ES" dirty="0" err="1" smtClean="0"/>
              <a:t>WebAPI</a:t>
            </a:r>
            <a:r>
              <a:rPr lang="es-ES" dirty="0" smtClean="0"/>
              <a:t> usando OWIN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Las aplicaciones se registrarán en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Azure utilizará grupos de seguridad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/>
              <a:t>Se establecerán permisos entre aplicaciones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4" y="2518730"/>
            <a:ext cx="35052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97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en Azure (I)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18283" y="1210951"/>
            <a:ext cx="11888047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R="0" lvl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solidFill>
                  <a:schemeClr val="bg1"/>
                </a:solidFill>
                <a:latin typeface="+mj-lt"/>
              </a:defRPr>
            </a:lvl1pPr>
            <a:lvl2pPr marL="342891" marR="0" lvl="1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solidFill>
                  <a:schemeClr val="bg1"/>
                </a:solidFill>
              </a:defRPr>
            </a:lvl2pPr>
            <a:lvl3pPr marL="800080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solidFill>
                  <a:schemeClr val="bg1"/>
                </a:solidFill>
              </a:defRPr>
            </a:lvl3pPr>
            <a:lvl4pPr marL="1028674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4pPr>
            <a:lvl5pPr marL="1257269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5pPr>
            <a:lvl6pPr marL="256497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33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695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05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ES" sz="2400" dirty="0" smtClean="0">
                <a:latin typeface="+mn-lt"/>
              </a:rPr>
              <a:t>Registro del </a:t>
            </a:r>
            <a:r>
              <a:rPr lang="es-ES" sz="2400" dirty="0" err="1" smtClean="0">
                <a:latin typeface="+mn-lt"/>
              </a:rPr>
              <a:t>backend</a:t>
            </a:r>
            <a:r>
              <a:rPr lang="es-ES" sz="2400" dirty="0" smtClean="0">
                <a:latin typeface="+mn-lt"/>
              </a:rPr>
              <a:t> (</a:t>
            </a:r>
            <a:r>
              <a:rPr lang="es-ES" sz="2400" dirty="0" err="1" smtClean="0">
                <a:latin typeface="+mn-lt"/>
              </a:rPr>
              <a:t>WebAPI</a:t>
            </a:r>
            <a:r>
              <a:rPr lang="es-ES" sz="2400" dirty="0" smtClean="0">
                <a:latin typeface="+mn-lt"/>
              </a:rPr>
              <a:t>)</a:t>
            </a:r>
            <a:endParaRPr lang="es-ES" sz="2400" dirty="0">
              <a:latin typeface="+mn-lt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6424" y="1916657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Al crear un nuevo proyecto de </a:t>
            </a:r>
            <a:r>
              <a:rPr lang="es-ES" dirty="0" err="1" smtClean="0">
                <a:solidFill>
                  <a:schemeClr val="bg1"/>
                </a:solidFill>
              </a:rPr>
              <a:t>WebApi</a:t>
            </a:r>
            <a:r>
              <a:rPr lang="es-ES" dirty="0" smtClean="0">
                <a:solidFill>
                  <a:schemeClr val="bg1"/>
                </a:solidFill>
              </a:rPr>
              <a:t>, cambiaremos el modo de autenticación a </a:t>
            </a:r>
            <a:r>
              <a:rPr lang="es-ES" dirty="0" err="1" smtClean="0">
                <a:solidFill>
                  <a:schemeClr val="bg1"/>
                </a:solidFill>
              </a:rPr>
              <a:t>Organizational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Accounts</a:t>
            </a:r>
            <a:r>
              <a:rPr lang="es-ES" dirty="0" smtClean="0">
                <a:solidFill>
                  <a:schemeClr val="bg1"/>
                </a:solidFill>
              </a:rPr>
              <a:t>, especificando: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Nuestro dominio en </a:t>
            </a:r>
            <a:r>
              <a:rPr lang="es-ES" dirty="0" err="1" smtClean="0">
                <a:solidFill>
                  <a:schemeClr val="bg1"/>
                </a:solidFill>
              </a:rPr>
              <a:t>Azure</a:t>
            </a:r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Permisos: Leer datos del usuario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66" y="1381361"/>
            <a:ext cx="5536478" cy="386850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02444" y="4055647"/>
            <a:ext cx="490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El asistente agregará código y configuración: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4" y="4640262"/>
            <a:ext cx="55816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66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 en Azure (II)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18283" y="1210951"/>
            <a:ext cx="11888047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R="0" lvl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solidFill>
                  <a:schemeClr val="bg1"/>
                </a:solidFill>
                <a:latin typeface="+mj-lt"/>
              </a:defRPr>
            </a:lvl1pPr>
            <a:lvl2pPr marL="342891" marR="0" lvl="1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solidFill>
                  <a:schemeClr val="bg1"/>
                </a:solidFill>
              </a:defRPr>
            </a:lvl2pPr>
            <a:lvl3pPr marL="800080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solidFill>
                  <a:schemeClr val="bg1"/>
                </a:solidFill>
              </a:defRPr>
            </a:lvl3pPr>
            <a:lvl4pPr marL="1028674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4pPr>
            <a:lvl5pPr marL="1257269" marR="0" indent="-228594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bg1"/>
                </a:solidFill>
              </a:defRPr>
            </a:lvl5pPr>
            <a:lvl6pPr marL="256497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33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695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05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ES" sz="2400" dirty="0" smtClean="0">
                <a:latin typeface="+mn-lt"/>
              </a:rPr>
              <a:t>Registro del cliente (Xamarin)</a:t>
            </a:r>
            <a:endParaRPr lang="es-ES" sz="2400" dirty="0">
              <a:latin typeface="+mn-lt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26244" y="2345332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prstClr val="white"/>
                </a:solidFill>
              </a:rPr>
              <a:t>Directamente, desde el portal de gestión de Azure, seleccionaremos nuestro AD y en aplicaciones, agregaremos una nueva aplicación nativa.</a:t>
            </a:r>
          </a:p>
        </p:txBody>
      </p:sp>
      <p:pic>
        <p:nvPicPr>
          <p:cNvPr id="8" name="Picture 2" descr="The First Step of the Add Application Wizard on the Windows Azure Active Directory Por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44" y="1728016"/>
            <a:ext cx="4800600" cy="3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426244" y="3716932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white"/>
                </a:solidFill>
              </a:rPr>
              <a:t>Utilizaremos su </a:t>
            </a:r>
            <a:r>
              <a:rPr lang="es-ES" dirty="0" err="1" smtClean="0">
                <a:solidFill>
                  <a:prstClr val="white"/>
                </a:solidFill>
              </a:rPr>
              <a:t>client</a:t>
            </a:r>
            <a:r>
              <a:rPr lang="es-ES" dirty="0" smtClean="0">
                <a:solidFill>
                  <a:prstClr val="white"/>
                </a:solidFill>
              </a:rPr>
              <a:t> ID y </a:t>
            </a:r>
            <a:r>
              <a:rPr lang="es-ES" dirty="0" err="1" smtClean="0">
                <a:solidFill>
                  <a:prstClr val="white"/>
                </a:solidFill>
              </a:rPr>
              <a:t>redirect</a:t>
            </a:r>
            <a:r>
              <a:rPr lang="es-ES" dirty="0" smtClean="0">
                <a:solidFill>
                  <a:prstClr val="white"/>
                </a:solidFill>
              </a:rPr>
              <a:t> Uri (puede ser cualquier </a:t>
            </a:r>
            <a:r>
              <a:rPr lang="es-ES" dirty="0" err="1" smtClean="0">
                <a:solidFill>
                  <a:prstClr val="white"/>
                </a:solidFill>
              </a:rPr>
              <a:t>url</a:t>
            </a:r>
            <a:r>
              <a:rPr lang="es-ES" dirty="0" smtClean="0">
                <a:solidFill>
                  <a:prstClr val="white"/>
                </a:solidFill>
              </a:rPr>
              <a:t>) a nivel de código fuente. </a:t>
            </a:r>
          </a:p>
          <a:p>
            <a:endParaRPr lang="es-ES" dirty="0" smtClean="0">
              <a:solidFill>
                <a:prstClr val="white"/>
              </a:solidFill>
            </a:endParaRPr>
          </a:p>
          <a:p>
            <a:r>
              <a:rPr lang="es-ES" dirty="0" smtClean="0">
                <a:solidFill>
                  <a:prstClr val="white"/>
                </a:solidFill>
              </a:rPr>
              <a:t>Le asignaremos permisos de acceso a la </a:t>
            </a:r>
            <a:r>
              <a:rPr lang="es-ES" dirty="0" err="1" smtClean="0">
                <a:solidFill>
                  <a:prstClr val="white"/>
                </a:solidFill>
              </a:rPr>
              <a:t>WebApi</a:t>
            </a:r>
            <a:r>
              <a:rPr lang="es-ES" dirty="0" smtClean="0">
                <a:solidFill>
                  <a:prstClr val="white"/>
                </a:solidFill>
              </a:rPr>
              <a:t>.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27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1662</TotalTime>
  <Words>379</Words>
  <Application>Microsoft Office PowerPoint</Application>
  <PresentationFormat>Personalizado</PresentationFormat>
  <Paragraphs>72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4" baseType="lpstr">
      <vt:lpstr>Arial</vt:lpstr>
      <vt:lpstr>Avenir LT Pro 45 Book</vt:lpstr>
      <vt:lpstr>Calibri</vt:lpstr>
      <vt:lpstr>Consolas</vt:lpstr>
      <vt:lpstr>Helvetica-Light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Presentación de PowerPoint</vt:lpstr>
      <vt:lpstr>Xamarin en aplicaciones corporativas con Azure</vt:lpstr>
      <vt:lpstr>Presentación de PowerPoint</vt:lpstr>
      <vt:lpstr>Agenda</vt:lpstr>
      <vt:lpstr>Contexto del proyecto</vt:lpstr>
      <vt:lpstr>Conceptos básicos y tecnologías</vt:lpstr>
      <vt:lpstr>Arquitectura del sistema</vt:lpstr>
      <vt:lpstr>Configuración en Azure (I)</vt:lpstr>
      <vt:lpstr>Configuración en Azure (II)</vt:lpstr>
      <vt:lpstr>Configuración en Azure (III)</vt:lpstr>
      <vt:lpstr>¿Un poco de C#?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Juan Cuello Rubio</cp:lastModifiedBy>
  <cp:revision>116</cp:revision>
  <dcterms:created xsi:type="dcterms:W3CDTF">2015-04-07T19:39:07Z</dcterms:created>
  <dcterms:modified xsi:type="dcterms:W3CDTF">2016-02-17T09:30:46Z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